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9"/>
  </p:notesMasterIdLst>
  <p:handoutMasterIdLst>
    <p:handoutMasterId r:id="rId40"/>
  </p:handoutMasterIdLst>
  <p:sldIdLst>
    <p:sldId id="256" r:id="rId2"/>
    <p:sldId id="284" r:id="rId3"/>
    <p:sldId id="271" r:id="rId4"/>
    <p:sldId id="272" r:id="rId5"/>
    <p:sldId id="294" r:id="rId6"/>
    <p:sldId id="285" r:id="rId7"/>
    <p:sldId id="286" r:id="rId8"/>
    <p:sldId id="289" r:id="rId9"/>
    <p:sldId id="258" r:id="rId10"/>
    <p:sldId id="259" r:id="rId11"/>
    <p:sldId id="260" r:id="rId12"/>
    <p:sldId id="290" r:id="rId13"/>
    <p:sldId id="262" r:id="rId14"/>
    <p:sldId id="263" r:id="rId15"/>
    <p:sldId id="264" r:id="rId16"/>
    <p:sldId id="265" r:id="rId17"/>
    <p:sldId id="295" r:id="rId18"/>
    <p:sldId id="276" r:id="rId19"/>
    <p:sldId id="297" r:id="rId20"/>
    <p:sldId id="292" r:id="rId21"/>
    <p:sldId id="288" r:id="rId22"/>
    <p:sldId id="274" r:id="rId23"/>
    <p:sldId id="273" r:id="rId24"/>
    <p:sldId id="291" r:id="rId25"/>
    <p:sldId id="296" r:id="rId26"/>
    <p:sldId id="261" r:id="rId27"/>
    <p:sldId id="279" r:id="rId28"/>
    <p:sldId id="293" r:id="rId29"/>
    <p:sldId id="280" r:id="rId30"/>
    <p:sldId id="269" r:id="rId31"/>
    <p:sldId id="270" r:id="rId32"/>
    <p:sldId id="282" r:id="rId33"/>
    <p:sldId id="266" r:id="rId34"/>
    <p:sldId id="283" r:id="rId35"/>
    <p:sldId id="268" r:id="rId36"/>
    <p:sldId id="275" r:id="rId37"/>
    <p:sldId id="287" r:id="rId38"/>
  </p:sldIdLst>
  <p:sldSz cx="9144000" cy="6858000" type="screen4x3"/>
  <p:notesSz cx="6669088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88A1"/>
    <a:srgbClr val="0FAFC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5" autoAdjust="0"/>
    <p:restoredTop sz="86380" autoAdjust="0"/>
  </p:normalViewPr>
  <p:slideViewPr>
    <p:cSldViewPr>
      <p:cViewPr varScale="1">
        <p:scale>
          <a:sx n="94" d="100"/>
          <a:sy n="94" d="100"/>
        </p:scale>
        <p:origin x="-204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034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90" cy="496729"/>
          </a:xfrm>
          <a:prstGeom prst="rect">
            <a:avLst/>
          </a:prstGeom>
        </p:spPr>
        <p:txBody>
          <a:bodyPr vert="horz" lIns="90708" tIns="45354" rIns="90708" bIns="45354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7540" y="0"/>
            <a:ext cx="2889990" cy="496729"/>
          </a:xfrm>
          <a:prstGeom prst="rect">
            <a:avLst/>
          </a:prstGeom>
        </p:spPr>
        <p:txBody>
          <a:bodyPr vert="horz" lIns="90708" tIns="45354" rIns="90708" bIns="45354" rtlCol="0"/>
          <a:lstStyle>
            <a:lvl1pPr algn="r">
              <a:defRPr sz="1200"/>
            </a:lvl1pPr>
          </a:lstStyle>
          <a:p>
            <a:fld id="{EE5E4C26-4238-4282-AD6A-F1E3F4D5C38D}" type="datetimeFigureOut">
              <a:rPr lang="nb-NO" smtClean="0"/>
              <a:pPr/>
              <a:t>08.06.2010</a:t>
            </a:fld>
            <a:endParaRPr lang="nb-N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323"/>
            <a:ext cx="2889990" cy="496728"/>
          </a:xfrm>
          <a:prstGeom prst="rect">
            <a:avLst/>
          </a:prstGeom>
        </p:spPr>
        <p:txBody>
          <a:bodyPr vert="horz" lIns="90708" tIns="45354" rIns="90708" bIns="45354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7540" y="9428323"/>
            <a:ext cx="2889990" cy="496728"/>
          </a:xfrm>
          <a:prstGeom prst="rect">
            <a:avLst/>
          </a:prstGeom>
        </p:spPr>
        <p:txBody>
          <a:bodyPr vert="horz" lIns="90708" tIns="45354" rIns="90708" bIns="45354" rtlCol="0" anchor="b"/>
          <a:lstStyle>
            <a:lvl1pPr algn="r">
              <a:defRPr sz="1200"/>
            </a:lvl1pPr>
          </a:lstStyle>
          <a:p>
            <a:fld id="{6C962CEE-7D1A-406B-B3C0-3F6696F92BD4}" type="slidenum">
              <a:rPr lang="nb-NO" smtClean="0"/>
              <a:pPr/>
              <a:t>‹#›</a:t>
            </a:fld>
            <a:endParaRPr lang="nb-N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889938" cy="496332"/>
          </a:xfrm>
          <a:prstGeom prst="rect">
            <a:avLst/>
          </a:prstGeom>
        </p:spPr>
        <p:txBody>
          <a:bodyPr vert="horz" lIns="90708" tIns="45354" rIns="90708" bIns="45354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7" y="1"/>
            <a:ext cx="2889938" cy="496332"/>
          </a:xfrm>
          <a:prstGeom prst="rect">
            <a:avLst/>
          </a:prstGeom>
        </p:spPr>
        <p:txBody>
          <a:bodyPr vert="horz" lIns="90708" tIns="45354" rIns="90708" bIns="45354" rtlCol="0"/>
          <a:lstStyle>
            <a:lvl1pPr algn="r">
              <a:defRPr sz="1200"/>
            </a:lvl1pPr>
          </a:lstStyle>
          <a:p>
            <a:fld id="{1F9973AF-E52C-4924-AE40-6C5C0313523D}" type="datetimeFigureOut">
              <a:rPr lang="nb-NO" smtClean="0"/>
              <a:pPr/>
              <a:t>08.06.2010</a:t>
            </a:fld>
            <a:endParaRPr lang="nb-N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08" tIns="45354" rIns="90708" bIns="45354" rtlCol="0" anchor="ctr"/>
          <a:lstStyle/>
          <a:p>
            <a:endParaRPr lang="nb-N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715153"/>
            <a:ext cx="5335270" cy="4466987"/>
          </a:xfrm>
          <a:prstGeom prst="rect">
            <a:avLst/>
          </a:prstGeom>
        </p:spPr>
        <p:txBody>
          <a:bodyPr vert="horz" lIns="90708" tIns="45354" rIns="90708" bIns="45354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889938" cy="496332"/>
          </a:xfrm>
          <a:prstGeom prst="rect">
            <a:avLst/>
          </a:prstGeom>
        </p:spPr>
        <p:txBody>
          <a:bodyPr vert="horz" lIns="90708" tIns="45354" rIns="90708" bIns="45354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7" y="9428584"/>
            <a:ext cx="2889938" cy="496332"/>
          </a:xfrm>
          <a:prstGeom prst="rect">
            <a:avLst/>
          </a:prstGeom>
        </p:spPr>
        <p:txBody>
          <a:bodyPr vert="horz" lIns="90708" tIns="45354" rIns="90708" bIns="45354" rtlCol="0" anchor="b"/>
          <a:lstStyle>
            <a:lvl1pPr algn="r">
              <a:defRPr sz="1200"/>
            </a:lvl1pPr>
          </a:lstStyle>
          <a:p>
            <a:fld id="{DE7ED709-4289-434D-9EAA-DE18E676A06D}" type="slidenum">
              <a:rPr lang="nb-NO" smtClean="0"/>
              <a:pPr/>
              <a:t>‹#›</a:t>
            </a:fld>
            <a:endParaRPr lang="nb-N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ED709-4289-434D-9EAA-DE18E676A06D}" type="slidenum">
              <a:rPr lang="nb-NO" smtClean="0"/>
              <a:pPr/>
              <a:t>1</a:t>
            </a:fld>
            <a:endParaRPr lang="nb-NO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ED709-4289-434D-9EAA-DE18E676A06D}" type="slidenum">
              <a:rPr lang="nb-NO" smtClean="0"/>
              <a:pPr/>
              <a:t>10</a:t>
            </a:fld>
            <a:endParaRPr lang="nb-NO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ED709-4289-434D-9EAA-DE18E676A06D}" type="slidenum">
              <a:rPr lang="nb-NO" smtClean="0"/>
              <a:pPr/>
              <a:t>11</a:t>
            </a:fld>
            <a:endParaRPr lang="nb-NO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07085">
              <a:defRPr/>
            </a:pPr>
            <a:r>
              <a:rPr lang="nb-NO" dirty="0" smtClean="0"/>
              <a:t>Having more than one server adds complexity.</a:t>
            </a:r>
            <a:r>
              <a:rPr lang="nb-NO" baseline="0" dirty="0" smtClean="0"/>
              <a:t> If high availability or scalability is not that important, try to live with only one. Adding more servers adds complexity.</a:t>
            </a:r>
            <a:endParaRPr lang="nb-NO" dirty="0" smtClean="0"/>
          </a:p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ED709-4289-434D-9EAA-DE18E676A06D}" type="slidenum">
              <a:rPr lang="nb-NO" smtClean="0"/>
              <a:pPr/>
              <a:t>12</a:t>
            </a:fld>
            <a:endParaRPr lang="nb-NO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ED709-4289-434D-9EAA-DE18E676A06D}" type="slidenum">
              <a:rPr lang="nb-NO" smtClean="0"/>
              <a:pPr/>
              <a:t>13</a:t>
            </a:fld>
            <a:endParaRPr lang="nb-NO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ED709-4289-434D-9EAA-DE18E676A06D}" type="slidenum">
              <a:rPr lang="nb-NO" smtClean="0"/>
              <a:pPr/>
              <a:t>14</a:t>
            </a:fld>
            <a:endParaRPr lang="nb-NO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EPiServer checks</a:t>
            </a:r>
            <a:r>
              <a:rPr lang="nb-NO" baseline="0" dirty="0" smtClean="0"/>
              <a:t> the VPPs during startup, and you need Modify rights on disk even if the server will not write to it. This is fixed in CMS 6</a:t>
            </a:r>
          </a:p>
          <a:p>
            <a:endParaRPr lang="nb-NO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ED709-4289-434D-9EAA-DE18E676A06D}" type="slidenum">
              <a:rPr lang="nb-NO" smtClean="0"/>
              <a:pPr/>
              <a:t>15</a:t>
            </a:fld>
            <a:endParaRPr lang="nb-NO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ED709-4289-434D-9EAA-DE18E676A06D}" type="slidenum">
              <a:rPr lang="nb-NO" smtClean="0"/>
              <a:pPr/>
              <a:t>16</a:t>
            </a:fld>
            <a:endParaRPr lang="nb-NO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ED709-4289-434D-9EAA-DE18E676A06D}" type="slidenum">
              <a:rPr lang="nb-NO" smtClean="0"/>
              <a:pPr/>
              <a:t>17</a:t>
            </a:fld>
            <a:endParaRPr lang="nb-NO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ED709-4289-434D-9EAA-DE18E676A06D}" type="slidenum">
              <a:rPr lang="nb-NO" smtClean="0"/>
              <a:pPr/>
              <a:t>18</a:t>
            </a:fld>
            <a:endParaRPr lang="nb-NO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ED709-4289-434D-9EAA-DE18E676A06D}" type="slidenum">
              <a:rPr lang="nb-NO" smtClean="0"/>
              <a:pPr/>
              <a:t>19</a:t>
            </a:fld>
            <a:endParaRPr lang="nb-NO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As always,</a:t>
            </a:r>
            <a:r>
              <a:rPr lang="nb-NO" baseline="0" dirty="0" smtClean="0"/>
              <a:t> the first and best rule is to plan!</a:t>
            </a:r>
            <a:endParaRPr lang="nb-NO" dirty="0" smtClean="0"/>
          </a:p>
          <a:p>
            <a:pPr>
              <a:buFont typeface="Arial" pitchFamily="34" charset="0"/>
              <a:buChar char="•"/>
            </a:pPr>
            <a:r>
              <a:rPr lang="nb-NO" baseline="0" dirty="0" smtClean="0"/>
              <a:t>Know where to host</a:t>
            </a:r>
          </a:p>
          <a:p>
            <a:pPr>
              <a:buFont typeface="Arial" pitchFamily="34" charset="0"/>
              <a:buChar char="•"/>
            </a:pPr>
            <a:r>
              <a:rPr lang="nb-NO" baseline="0" dirty="0" smtClean="0"/>
              <a:t>on what OS</a:t>
            </a:r>
          </a:p>
          <a:p>
            <a:pPr>
              <a:buFont typeface="Arial" pitchFamily="34" charset="0"/>
              <a:buChar char="•"/>
            </a:pPr>
            <a:r>
              <a:rPr lang="nb-NO" baseline="0" dirty="0" smtClean="0"/>
              <a:t>versions</a:t>
            </a:r>
          </a:p>
          <a:p>
            <a:pPr>
              <a:buFont typeface="Arial" pitchFamily="34" charset="0"/>
              <a:buChar char="•"/>
            </a:pPr>
            <a:r>
              <a:rPr lang="nb-NO" baseline="0" dirty="0" smtClean="0"/>
              <a:t>database. </a:t>
            </a:r>
          </a:p>
          <a:p>
            <a:pPr>
              <a:buFont typeface="Arial" pitchFamily="34" charset="0"/>
              <a:buChar char="•"/>
            </a:pPr>
            <a:r>
              <a:rPr lang="nb-NO" baseline="0" dirty="0" smtClean="0"/>
              <a:t>Do you need one or ten servers? </a:t>
            </a:r>
          </a:p>
          <a:p>
            <a:pPr>
              <a:buFont typeface="Arial" pitchFamily="34" charset="0"/>
              <a:buChar char="•"/>
            </a:pPr>
            <a:r>
              <a:rPr lang="nb-NO" baseline="0" dirty="0" smtClean="0"/>
              <a:t>What type of security do you need? </a:t>
            </a:r>
          </a:p>
          <a:p>
            <a:pPr>
              <a:buFont typeface="Arial" pitchFamily="34" charset="0"/>
              <a:buChar char="•"/>
            </a:pPr>
            <a:r>
              <a:rPr lang="nb-NO" baseline="0" dirty="0" smtClean="0"/>
              <a:t>Do you have to spec the HW?</a:t>
            </a:r>
          </a:p>
          <a:p>
            <a:endParaRPr lang="nb-NO" baseline="0" dirty="0" smtClean="0"/>
          </a:p>
          <a:p>
            <a:r>
              <a:rPr lang="nb-NO" baseline="0" dirty="0" smtClean="0"/>
              <a:t>EPiServer is usually a dream to host. It just works. Errors are typically infrastructure related, if you plan well, you’ll be better off when something happens</a:t>
            </a:r>
          </a:p>
          <a:p>
            <a:endParaRPr lang="nb-NO" baseline="0" dirty="0" smtClean="0"/>
          </a:p>
          <a:p>
            <a:endParaRPr lang="nb-NO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ED709-4289-434D-9EAA-DE18E676A06D}" type="slidenum">
              <a:rPr lang="nb-NO" smtClean="0"/>
              <a:pPr/>
              <a:t>2</a:t>
            </a:fld>
            <a:endParaRPr lang="nb-NO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ED709-4289-434D-9EAA-DE18E676A06D}" type="slidenum">
              <a:rPr lang="nb-NO" smtClean="0"/>
              <a:pPr/>
              <a:t>20</a:t>
            </a:fld>
            <a:endParaRPr lang="nb-NO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ED709-4289-434D-9EAA-DE18E676A06D}" type="slidenum">
              <a:rPr lang="nb-NO" smtClean="0"/>
              <a:pPr/>
              <a:t>21</a:t>
            </a:fld>
            <a:endParaRPr lang="nb-NO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ED709-4289-434D-9EAA-DE18E676A06D}" type="slidenum">
              <a:rPr lang="nb-NO" smtClean="0"/>
              <a:pPr/>
              <a:t>22</a:t>
            </a:fld>
            <a:endParaRPr lang="nb-NO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ED709-4289-434D-9EAA-DE18E676A06D}" type="slidenum">
              <a:rPr lang="nb-NO" smtClean="0"/>
              <a:pPr/>
              <a:t>23</a:t>
            </a:fld>
            <a:endParaRPr lang="nb-NO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ED709-4289-434D-9EAA-DE18E676A06D}" type="slidenum">
              <a:rPr lang="nb-NO" smtClean="0"/>
              <a:pPr/>
              <a:t>24</a:t>
            </a:fld>
            <a:endParaRPr lang="nb-NO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ED709-4289-434D-9EAA-DE18E676A06D}" type="slidenum">
              <a:rPr lang="nb-NO" smtClean="0"/>
              <a:pPr/>
              <a:t>25</a:t>
            </a:fld>
            <a:endParaRPr lang="nb-NO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ED709-4289-434D-9EAA-DE18E676A06D}" type="slidenum">
              <a:rPr lang="nb-NO" smtClean="0"/>
              <a:pPr/>
              <a:t>26</a:t>
            </a:fld>
            <a:endParaRPr lang="nb-NO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ED709-4289-434D-9EAA-DE18E676A06D}" type="slidenum">
              <a:rPr lang="nb-NO" smtClean="0"/>
              <a:pPr/>
              <a:t>27</a:t>
            </a:fld>
            <a:endParaRPr lang="nb-NO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ED709-4289-434D-9EAA-DE18E676A06D}" type="slidenum">
              <a:rPr lang="nb-NO" smtClean="0"/>
              <a:pPr/>
              <a:t>28</a:t>
            </a:fld>
            <a:endParaRPr lang="nb-NO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ED709-4289-434D-9EAA-DE18E676A06D}" type="slidenum">
              <a:rPr lang="nb-NO" smtClean="0"/>
              <a:pPr/>
              <a:t>29</a:t>
            </a:fld>
            <a:endParaRPr lang="nb-NO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Identify external resources</a:t>
            </a:r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ED709-4289-434D-9EAA-DE18E676A06D}" type="slidenum">
              <a:rPr lang="nb-NO" smtClean="0"/>
              <a:pPr/>
              <a:t>3</a:t>
            </a:fld>
            <a:endParaRPr lang="nb-NO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ED709-4289-434D-9EAA-DE18E676A06D}" type="slidenum">
              <a:rPr lang="nb-NO" smtClean="0"/>
              <a:pPr/>
              <a:t>30</a:t>
            </a:fld>
            <a:endParaRPr lang="nb-NO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Encrypting:</a:t>
            </a:r>
          </a:p>
          <a:p>
            <a:r>
              <a:rPr lang="nb-NO" dirty="0" smtClean="0"/>
              <a:t>aspnet_regiis.exe" -pef "connectionStrings" "C:\EPiServer\Sites\CMS6RC1Test1\website" -prov "DataProtectionConfigurationProvider"</a:t>
            </a:r>
          </a:p>
          <a:p>
            <a:endParaRPr lang="nb-NO" dirty="0" smtClean="0"/>
          </a:p>
          <a:p>
            <a:r>
              <a:rPr lang="nb-NO" dirty="0" smtClean="0"/>
              <a:t>Decrypting:</a:t>
            </a:r>
          </a:p>
          <a:p>
            <a:r>
              <a:rPr lang="nb-NO" dirty="0" smtClean="0"/>
              <a:t>aspnet_regiis.exe" -pdf "connectionStrings" "C:\EPiServer\Sites\CMS6RC1Test1\website"</a:t>
            </a:r>
          </a:p>
          <a:p>
            <a:endParaRPr lang="nb-NO" dirty="0" smtClean="0"/>
          </a:p>
          <a:p>
            <a:endParaRPr lang="nb-NO" dirty="0" smtClean="0"/>
          </a:p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ED709-4289-434D-9EAA-DE18E676A06D}" type="slidenum">
              <a:rPr lang="nb-NO" smtClean="0"/>
              <a:pPr/>
              <a:t>31</a:t>
            </a:fld>
            <a:endParaRPr lang="nb-NO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ED709-4289-434D-9EAA-DE18E676A06D}" type="slidenum">
              <a:rPr lang="nb-NO" smtClean="0"/>
              <a:pPr/>
              <a:t>32</a:t>
            </a:fld>
            <a:endParaRPr lang="nb-NO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ED709-4289-434D-9EAA-DE18E676A06D}" type="slidenum">
              <a:rPr lang="nb-NO" smtClean="0"/>
              <a:pPr/>
              <a:t>33</a:t>
            </a:fld>
            <a:endParaRPr lang="nb-NO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ED709-4289-434D-9EAA-DE18E676A06D}" type="slidenum">
              <a:rPr lang="nb-NO" smtClean="0"/>
              <a:pPr/>
              <a:t>34</a:t>
            </a:fld>
            <a:endParaRPr lang="nb-NO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ED709-4289-434D-9EAA-DE18E676A06D}" type="slidenum">
              <a:rPr lang="nb-NO" smtClean="0"/>
              <a:pPr/>
              <a:t>35</a:t>
            </a:fld>
            <a:endParaRPr lang="nb-NO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ED709-4289-434D-9EAA-DE18E676A06D}" type="slidenum">
              <a:rPr lang="nb-NO" smtClean="0"/>
              <a:pPr/>
              <a:t>36</a:t>
            </a:fld>
            <a:endParaRPr lang="nb-NO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ED709-4289-434D-9EAA-DE18E676A06D}" type="slidenum">
              <a:rPr lang="nb-NO" smtClean="0"/>
              <a:pPr/>
              <a:t>37</a:t>
            </a:fld>
            <a:endParaRPr lang="nb-NO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ED709-4289-434D-9EAA-DE18E676A06D}" type="slidenum">
              <a:rPr lang="nb-NO" smtClean="0"/>
              <a:pPr/>
              <a:t>4</a:t>
            </a:fld>
            <a:endParaRPr lang="nb-NO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ED709-4289-434D-9EAA-DE18E676A06D}" type="slidenum">
              <a:rPr lang="nb-NO" smtClean="0"/>
              <a:pPr/>
              <a:t>5</a:t>
            </a:fld>
            <a:endParaRPr lang="nb-NO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ED709-4289-434D-9EAA-DE18E676A06D}" type="slidenum">
              <a:rPr lang="nb-NO" smtClean="0"/>
              <a:pPr/>
              <a:t>6</a:t>
            </a:fld>
            <a:endParaRPr lang="nb-NO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ED709-4289-434D-9EAA-DE18E676A06D}" type="slidenum">
              <a:rPr lang="nb-NO" smtClean="0"/>
              <a:pPr/>
              <a:t>7</a:t>
            </a:fld>
            <a:endParaRPr lang="nb-NO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Planning your server setup</a:t>
            </a:r>
            <a:r>
              <a:rPr lang="nb-NO" baseline="0" dirty="0" smtClean="0"/>
              <a:t> is of course important. How many servers you need depends on performance or reliability demands.</a:t>
            </a:r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ED709-4289-434D-9EAA-DE18E676A06D}" type="slidenum">
              <a:rPr lang="nb-NO" smtClean="0"/>
              <a:pPr/>
              <a:t>8</a:t>
            </a:fld>
            <a:endParaRPr lang="nb-NO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ED709-4289-434D-9EAA-DE18E676A06D}" type="slidenum">
              <a:rPr lang="nb-NO" smtClean="0"/>
              <a:pPr/>
              <a:t>9</a:t>
            </a:fld>
            <a:endParaRPr lang="nb-NO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ppt1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458064"/>
            <a:ext cx="9144000" cy="5399936"/>
          </a:xfrm>
          <a:prstGeom prst="rect">
            <a:avLst/>
          </a:prstGeom>
        </p:spPr>
      </p:pic>
      <p:sp>
        <p:nvSpPr>
          <p:cNvPr id="21516" name="Text Box 12"/>
          <p:cNvSpPr txBox="1">
            <a:spLocks noChangeArrowheads="1"/>
          </p:cNvSpPr>
          <p:nvPr/>
        </p:nvSpPr>
        <p:spPr bwMode="auto">
          <a:xfrm>
            <a:off x="990600" y="4267200"/>
            <a:ext cx="6934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sv-SE" sz="2400"/>
          </a:p>
        </p:txBody>
      </p:sp>
      <p:sp>
        <p:nvSpPr>
          <p:cNvPr id="21517" name="Text Box 13"/>
          <p:cNvSpPr txBox="1">
            <a:spLocks noChangeArrowheads="1"/>
          </p:cNvSpPr>
          <p:nvPr/>
        </p:nvSpPr>
        <p:spPr bwMode="auto">
          <a:xfrm>
            <a:off x="838200" y="1371600"/>
            <a:ext cx="556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sv-SE" sz="2400"/>
          </a:p>
        </p:txBody>
      </p:sp>
      <p:sp>
        <p:nvSpPr>
          <p:cNvPr id="21518" name="Text Box 14"/>
          <p:cNvSpPr txBox="1">
            <a:spLocks noChangeArrowheads="1"/>
          </p:cNvSpPr>
          <p:nvPr/>
        </p:nvSpPr>
        <p:spPr bwMode="auto">
          <a:xfrm>
            <a:off x="990600" y="609600"/>
            <a:ext cx="548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sv-SE" sz="2400"/>
          </a:p>
        </p:txBody>
      </p:sp>
      <p:sp>
        <p:nvSpPr>
          <p:cNvPr id="21521" name="Rectangle 17"/>
          <p:cNvSpPr>
            <a:spLocks noGrp="1" noChangeArrowheads="1"/>
          </p:cNvSpPr>
          <p:nvPr>
            <p:ph type="ctrTitle" sz="quarter"/>
          </p:nvPr>
        </p:nvSpPr>
        <p:spPr>
          <a:xfrm>
            <a:off x="533400" y="2133600"/>
            <a:ext cx="3810000" cy="1133475"/>
          </a:xfrm>
          <a:noFill/>
        </p:spPr>
        <p:txBody>
          <a:bodyPr tIns="90000" bIns="90000"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sv-SE" dirty="0"/>
          </a:p>
        </p:txBody>
      </p:sp>
      <p:sp>
        <p:nvSpPr>
          <p:cNvPr id="21526" name="Rectangle 22"/>
          <p:cNvSpPr>
            <a:spLocks noGrp="1" noChangeArrowheads="1"/>
          </p:cNvSpPr>
          <p:nvPr>
            <p:ph type="subTitle" sz="quarter" idx="1" hasCustomPrompt="1"/>
          </p:nvPr>
        </p:nvSpPr>
        <p:spPr>
          <a:xfrm>
            <a:off x="533400" y="3200400"/>
            <a:ext cx="2895600" cy="838200"/>
          </a:xfrm>
        </p:spPr>
        <p:txBody>
          <a:bodyPr/>
          <a:lstStyle>
            <a:lvl1pPr marL="0" indent="0">
              <a:buFont typeface="Times" pitchFamily="18" charset="0"/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sv-SE" dirty="0" smtClean="0"/>
              <a:t>Klicka här för att ändra format på underrubrik </a:t>
            </a:r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-1612900" y="6248400"/>
            <a:ext cx="2527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3200" b="1">
                <a:solidFill>
                  <a:schemeClr val="accent1"/>
                </a:solidFill>
                <a:ea typeface="+mn-ea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0100" y="1752600"/>
            <a:ext cx="3500462" cy="1862048"/>
          </a:xfrm>
        </p:spPr>
        <p:txBody>
          <a:bodyPr wrap="square">
            <a:spAutoFit/>
          </a:bodyPr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500462" cy="1862048"/>
          </a:xfrm>
        </p:spPr>
        <p:txBody>
          <a:bodyPr wrap="square">
            <a:spAutoFit/>
          </a:bodyPr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2.bmp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3734207"/>
            <a:ext cx="9144000" cy="3199993"/>
          </a:xfrm>
          <a:prstGeom prst="rect">
            <a:avLst/>
          </a:prstGeom>
        </p:spPr>
      </p:pic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00100" y="914400"/>
            <a:ext cx="7143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err="1" smtClean="0"/>
              <a:t>Klicka</a:t>
            </a:r>
            <a:r>
              <a:rPr lang="en-US" dirty="0" smtClean="0"/>
              <a:t> </a:t>
            </a:r>
            <a:r>
              <a:rPr lang="en-US" dirty="0" err="1" smtClean="0"/>
              <a:t>här</a:t>
            </a:r>
            <a:r>
              <a:rPr lang="en-US" dirty="0" smtClean="0"/>
              <a:t> </a:t>
            </a:r>
            <a:r>
              <a:rPr lang="en-US" dirty="0" err="1" smtClean="0"/>
              <a:t>för</a:t>
            </a:r>
            <a:r>
              <a:rPr lang="en-US" dirty="0" smtClean="0"/>
              <a:t> </a:t>
            </a:r>
            <a:r>
              <a:rPr lang="en-US" dirty="0" err="1" smtClean="0"/>
              <a:t>att</a:t>
            </a:r>
            <a:r>
              <a:rPr lang="en-US" dirty="0" smtClean="0"/>
              <a:t> </a:t>
            </a:r>
            <a:r>
              <a:rPr lang="en-US" dirty="0" err="1" smtClean="0"/>
              <a:t>ändra</a:t>
            </a:r>
            <a:r>
              <a:rPr lang="en-US" dirty="0" smtClean="0"/>
              <a:t> format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00100" y="1752600"/>
            <a:ext cx="71438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err="1" smtClean="0"/>
              <a:t>Klicka</a:t>
            </a:r>
            <a:r>
              <a:rPr lang="en-US" dirty="0" smtClean="0"/>
              <a:t> </a:t>
            </a:r>
            <a:r>
              <a:rPr lang="en-US" dirty="0" err="1" smtClean="0"/>
              <a:t>här</a:t>
            </a:r>
            <a:r>
              <a:rPr lang="en-US" dirty="0" smtClean="0"/>
              <a:t> </a:t>
            </a:r>
            <a:r>
              <a:rPr lang="en-US" dirty="0" err="1" smtClean="0"/>
              <a:t>för</a:t>
            </a:r>
            <a:r>
              <a:rPr lang="en-US" dirty="0" smtClean="0"/>
              <a:t> </a:t>
            </a:r>
            <a:r>
              <a:rPr lang="en-US" dirty="0" err="1" smtClean="0"/>
              <a:t>att</a:t>
            </a:r>
            <a:r>
              <a:rPr lang="en-US" dirty="0" smtClean="0"/>
              <a:t> </a:t>
            </a:r>
            <a:r>
              <a:rPr lang="en-US" dirty="0" err="1" smtClean="0"/>
              <a:t>ändra</a:t>
            </a:r>
            <a:r>
              <a:rPr lang="en-US" dirty="0" smtClean="0"/>
              <a:t> format </a:t>
            </a:r>
            <a:r>
              <a:rPr lang="en-US" dirty="0" err="1" smtClean="0"/>
              <a:t>på</a:t>
            </a:r>
            <a:r>
              <a:rPr lang="en-US" dirty="0" smtClean="0"/>
              <a:t> </a:t>
            </a:r>
            <a:r>
              <a:rPr lang="en-US" dirty="0" err="1" smtClean="0"/>
              <a:t>bakgrundstexten</a:t>
            </a:r>
            <a:endParaRPr lang="en-US" dirty="0" smtClean="0"/>
          </a:p>
          <a:p>
            <a:pPr lvl="1"/>
            <a:r>
              <a:rPr lang="en-US" dirty="0" err="1" smtClean="0"/>
              <a:t>Nivå</a:t>
            </a:r>
            <a:r>
              <a:rPr lang="en-US" dirty="0" smtClean="0"/>
              <a:t> </a:t>
            </a:r>
            <a:r>
              <a:rPr lang="en-US" dirty="0" err="1" smtClean="0"/>
              <a:t>två</a:t>
            </a:r>
            <a:endParaRPr lang="en-US" dirty="0" smtClean="0"/>
          </a:p>
          <a:p>
            <a:pPr lvl="2"/>
            <a:r>
              <a:rPr lang="en-US" dirty="0" err="1" smtClean="0"/>
              <a:t>Nivå</a:t>
            </a:r>
            <a:r>
              <a:rPr lang="en-US" dirty="0" smtClean="0"/>
              <a:t> </a:t>
            </a:r>
            <a:r>
              <a:rPr lang="en-US" dirty="0" err="1" smtClean="0"/>
              <a:t>tre</a:t>
            </a:r>
            <a:endParaRPr lang="en-US" dirty="0" smtClean="0"/>
          </a:p>
        </p:txBody>
      </p:sp>
      <p:sp>
        <p:nvSpPr>
          <p:cNvPr id="20493" name="Rectangle 13"/>
          <p:cNvSpPr>
            <a:spLocks noChangeArrowheads="1"/>
          </p:cNvSpPr>
          <p:nvPr/>
        </p:nvSpPr>
        <p:spPr bwMode="auto">
          <a:xfrm>
            <a:off x="-1450975" y="18430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endParaRPr lang="sv-SE" sz="2400"/>
          </a:p>
        </p:txBody>
      </p:sp>
      <p:sp>
        <p:nvSpPr>
          <p:cNvPr id="20505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-1600200" y="6172200"/>
            <a:ext cx="2527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3200" b="1">
                <a:solidFill>
                  <a:schemeClr val="accent1"/>
                </a:solidFill>
                <a:ea typeface="+mn-ea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FAA61B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500" b="1">
          <a:solidFill>
            <a:srgbClr val="FAA61B"/>
          </a:solidFill>
          <a:latin typeface="Arial" charset="0"/>
          <a:ea typeface="Osaka" pitchFamily="52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500" b="1">
          <a:solidFill>
            <a:srgbClr val="FAA61B"/>
          </a:solidFill>
          <a:latin typeface="Arial" charset="0"/>
          <a:ea typeface="Osaka" pitchFamily="52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500" b="1">
          <a:solidFill>
            <a:srgbClr val="FAA61B"/>
          </a:solidFill>
          <a:latin typeface="Arial" charset="0"/>
          <a:ea typeface="Osaka" pitchFamily="52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500" b="1">
          <a:solidFill>
            <a:srgbClr val="FAA61B"/>
          </a:solidFill>
          <a:latin typeface="Arial" charset="0"/>
          <a:ea typeface="Osaka" pitchFamily="52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500" b="1">
          <a:solidFill>
            <a:srgbClr val="FAA61B"/>
          </a:solidFill>
          <a:latin typeface="Arial" charset="0"/>
          <a:ea typeface="Osaka" pitchFamily="52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500" b="1">
          <a:solidFill>
            <a:srgbClr val="FAA61B"/>
          </a:solidFill>
          <a:latin typeface="Arial" charset="0"/>
          <a:ea typeface="Osaka" pitchFamily="52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500" b="1">
          <a:solidFill>
            <a:srgbClr val="FAA61B"/>
          </a:solidFill>
          <a:latin typeface="Arial" charset="0"/>
          <a:ea typeface="Osaka" pitchFamily="52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500" b="1">
          <a:solidFill>
            <a:srgbClr val="FAA61B"/>
          </a:solidFill>
          <a:latin typeface="Arial" charset="0"/>
          <a:ea typeface="Osaka" pitchFamily="52" charset="-128"/>
        </a:defRPr>
      </a:lvl9pPr>
    </p:titleStyle>
    <p:bodyStyle>
      <a:lvl1pPr marL="269875" indent="-269875" algn="l" rtl="0" eaLnBrk="1" fontAlgn="base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itchFamily="34" charset="0"/>
        <a:buChar char="»"/>
        <a:defRPr sz="2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536575" indent="-177800" algn="l" rtl="0" eaLnBrk="1" fontAlgn="base" hangingPunct="1">
        <a:lnSpc>
          <a:spcPct val="100000"/>
        </a:lnSpc>
        <a:spcBef>
          <a:spcPts val="500"/>
        </a:spcBef>
        <a:spcAft>
          <a:spcPts val="300"/>
        </a:spcAft>
        <a:buClr>
          <a:schemeClr val="accent1"/>
        </a:buClr>
        <a:buFont typeface="Times" pitchFamily="18" charset="0"/>
        <a:buChar char="-"/>
        <a:defRPr>
          <a:solidFill>
            <a:schemeClr val="tx1">
              <a:lumMod val="65000"/>
              <a:lumOff val="35000"/>
            </a:schemeClr>
          </a:solidFill>
          <a:latin typeface="+mn-lt"/>
          <a:ea typeface="+mn-ea"/>
        </a:defRPr>
      </a:lvl2pPr>
      <a:lvl3pPr marL="893763" indent="-179388" algn="l" rtl="0" eaLnBrk="1" fontAlgn="base" hangingPunct="1">
        <a:lnSpc>
          <a:spcPct val="100000"/>
        </a:lnSpc>
        <a:spcBef>
          <a:spcPts val="400"/>
        </a:spcBef>
        <a:spcAft>
          <a:spcPts val="200"/>
        </a:spcAft>
        <a:buClr>
          <a:schemeClr val="accent1"/>
        </a:buClr>
        <a:buFont typeface="Times" pitchFamily="18" charset="0"/>
        <a:buChar char="•"/>
        <a:defRPr sz="1600">
          <a:solidFill>
            <a:schemeClr val="tx1">
              <a:lumMod val="65000"/>
              <a:lumOff val="35000"/>
            </a:schemeClr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2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blog.fredrikhaglund.se/blog/2009/09/22/episerver-cms-how-to-configure-remote-events-with-many-servers-and-firewalls-between-them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orld.episerver.com/FAQ/Items/Multicast-UDP-not-working/" TargetMode="External"/><Relationship Id="rId4" Type="http://schemas.openxmlformats.org/officeDocument/2006/relationships/hyperlink" Target="http://labs.episerver.com/en/Blogs/Allan/Dates/112230/11/LoadBalancing-in-6-steps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ccnet.thoughtworks.com/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jetbrains.com/teamcity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orld.episerver.com/Documentation/Items/Tech-Notes/EPiServer-CMS-5/EPiServer-CMS-5-R2-SP1/Changes-Between-IIS6-and-IIS7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labs.dropit.se/blogs/post/2010/01/10/Checklist-for-deploying-EPiServer-sites.aspx" TargetMode="Externa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orld.episerver.com/Get-Started/Complex-EPiServer-CMS-Projects/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nb-NO" dirty="0" smtClean="0"/>
              <a:t>Deployment in EPiServer CMS</a:t>
            </a:r>
            <a:endParaRPr lang="nb-NO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533400" y="3352800"/>
            <a:ext cx="4038600" cy="1143000"/>
          </a:xfrm>
        </p:spPr>
        <p:txBody>
          <a:bodyPr/>
          <a:lstStyle/>
          <a:p>
            <a:r>
              <a:rPr lang="nb-NO" sz="2000" dirty="0" smtClean="0"/>
              <a:t>Steve Celius – EPiServer Norway</a:t>
            </a:r>
          </a:p>
        </p:txBody>
      </p:sp>
      <p:pic>
        <p:nvPicPr>
          <p:cNvPr id="11" name="Picture 10" descr="twitt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025916">
            <a:off x="350164" y="4625799"/>
            <a:ext cx="695068" cy="6018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Server Setup – Secure</a:t>
            </a:r>
            <a:endParaRPr lang="nb-NO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2101" name="Picture 5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1600200"/>
            <a:ext cx="5746750" cy="404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Server Setup – Content Staging</a:t>
            </a:r>
            <a:endParaRPr lang="nb-NO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1439863"/>
            <a:ext cx="5746750" cy="534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Single Server vs Web Farms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smtClean="0"/>
              <a:t>High availability / redundancy require more than one server</a:t>
            </a:r>
          </a:p>
          <a:p>
            <a:r>
              <a:rPr lang="nb-NO" dirty="0" smtClean="0"/>
              <a:t>Scaling up first could be cheaper than scaling out</a:t>
            </a:r>
          </a:p>
          <a:p>
            <a:r>
              <a:rPr lang="nb-NO" dirty="0" smtClean="0"/>
              <a:t>More than one = added complexity</a:t>
            </a:r>
          </a:p>
          <a:p>
            <a:pPr lvl="1"/>
            <a:r>
              <a:rPr lang="nb-NO" dirty="0" smtClean="0"/>
              <a:t>Shared VPP storage</a:t>
            </a:r>
          </a:p>
          <a:p>
            <a:pPr lvl="1"/>
            <a:r>
              <a:rPr lang="nb-NO" dirty="0" smtClean="0"/>
              <a:t>Cache Invalidation</a:t>
            </a:r>
          </a:p>
          <a:p>
            <a:pPr lvl="1"/>
            <a:r>
              <a:rPr lang="nb-NO" dirty="0" smtClean="0"/>
              <a:t>Session Affinity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File Management in Web Farms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smtClean="0"/>
              <a:t>Images and documents are stored on the hard drive</a:t>
            </a:r>
          </a:p>
          <a:p>
            <a:pPr lvl="1"/>
            <a:r>
              <a:rPr lang="nb-NO" dirty="0" smtClean="0"/>
              <a:t>Images and documents that editors upload in edit mode</a:t>
            </a:r>
          </a:p>
          <a:p>
            <a:pPr lvl="1"/>
            <a:r>
              <a:rPr lang="nb-NO" dirty="0" smtClean="0"/>
              <a:t>In Virtual Path Providers mapped paths</a:t>
            </a:r>
          </a:p>
          <a:p>
            <a:r>
              <a:rPr lang="nb-NO" dirty="0" smtClean="0"/>
              <a:t>VPPs must be available on all servers in real-time</a:t>
            </a:r>
          </a:p>
          <a:p>
            <a:pPr lvl="1"/>
            <a:r>
              <a:rPr lang="nb-NO" dirty="0" smtClean="0"/>
              <a:t>Or at least close to real-time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nb-NO" dirty="0" smtClean="0"/>
              <a:t>File Management – Storage Area Network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smtClean="0"/>
              <a:t>SAN or alternative network storage (NetApp)</a:t>
            </a:r>
          </a:p>
          <a:p>
            <a:r>
              <a:rPr lang="nb-NO" dirty="0" smtClean="0"/>
              <a:t>Safe storage (RAID configurations)</a:t>
            </a:r>
          </a:p>
          <a:p>
            <a:r>
              <a:rPr lang="nb-NO" dirty="0" smtClean="0"/>
              <a:t>Good performance (most cases)</a:t>
            </a:r>
          </a:p>
          <a:p>
            <a:r>
              <a:rPr lang="nb-NO" dirty="0" smtClean="0"/>
              <a:t>Expensive</a:t>
            </a:r>
          </a:p>
          <a:p>
            <a:pPr lvl="1"/>
            <a:r>
              <a:rPr lang="nb-NO" dirty="0" smtClean="0"/>
              <a:t>Typically not an option for smaller sites, unless the customer already have a SAN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nb-NO" dirty="0" smtClean="0"/>
              <a:t>File Management - Network Share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dirty="0" smtClean="0"/>
              <a:t>The most common option</a:t>
            </a:r>
          </a:p>
          <a:p>
            <a:pPr lvl="0"/>
            <a:r>
              <a:rPr lang="nb-NO" dirty="0" smtClean="0"/>
              <a:t>No redundancy</a:t>
            </a:r>
          </a:p>
          <a:p>
            <a:pPr lvl="0"/>
            <a:r>
              <a:rPr lang="nb-NO" dirty="0" smtClean="0"/>
              <a:t>Pick one web server or use database server for files</a:t>
            </a:r>
          </a:p>
          <a:p>
            <a:pPr lvl="0"/>
            <a:r>
              <a:rPr lang="nb-NO" dirty="0" smtClean="0"/>
              <a:t>A little bit tricky to configure</a:t>
            </a:r>
          </a:p>
          <a:p>
            <a:pPr lvl="1"/>
            <a:r>
              <a:rPr lang="nb-NO" dirty="0" smtClean="0"/>
              <a:t>Requires firewall opening for 455 (ms_ds)</a:t>
            </a:r>
          </a:p>
          <a:p>
            <a:pPr lvl="1"/>
            <a:r>
              <a:rPr lang="nb-NO" dirty="0" smtClean="0"/>
              <a:t>Run Application Pool as ”other” user </a:t>
            </a:r>
          </a:p>
          <a:p>
            <a:pPr lvl="1"/>
            <a:r>
              <a:rPr lang="nb-NO" dirty="0" smtClean="0"/>
              <a:t>Use the same username / passwords on all servers</a:t>
            </a:r>
          </a:p>
          <a:p>
            <a:pPr lvl="1"/>
            <a:r>
              <a:rPr lang="nb-NO" dirty="0" smtClean="0"/>
              <a:t>Security on share and disk - requires Modify rights (better on 6)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nb-NO" dirty="0" smtClean="0"/>
              <a:t>File Management - File Replication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smtClean="0"/>
              <a:t>Fully redundant – all servers have all files</a:t>
            </a:r>
          </a:p>
          <a:p>
            <a:r>
              <a:rPr lang="nb-NO" dirty="0" smtClean="0"/>
              <a:t>File replication is inherently dangerous</a:t>
            </a:r>
          </a:p>
          <a:p>
            <a:r>
              <a:rPr lang="nb-NO" dirty="0" smtClean="0"/>
              <a:t>Software for file replication or syncronisation</a:t>
            </a:r>
          </a:p>
          <a:p>
            <a:pPr lvl="1"/>
            <a:r>
              <a:rPr lang="nb-NO" dirty="0" smtClean="0"/>
              <a:t>RepliWeb RDS</a:t>
            </a:r>
          </a:p>
          <a:p>
            <a:pPr lvl="1"/>
            <a:r>
              <a:rPr lang="nb-NO" dirty="0" smtClean="0"/>
              <a:t>Vice Versa</a:t>
            </a:r>
          </a:p>
          <a:p>
            <a:pPr lvl="1"/>
            <a:r>
              <a:rPr lang="nb-NO" dirty="0" smtClean="0"/>
              <a:t>MS DFS (requires AD)</a:t>
            </a:r>
          </a:p>
          <a:p>
            <a:r>
              <a:rPr lang="en-US" dirty="0" err="1" smtClean="0"/>
              <a:t>Synchronising</a:t>
            </a:r>
            <a:r>
              <a:rPr lang="en-US" dirty="0" smtClean="0"/>
              <a:t> EPiServer VPP folders using the Microsoft Sync Framework </a:t>
            </a:r>
            <a:br>
              <a:rPr lang="en-US" dirty="0" smtClean="0"/>
            </a:br>
            <a:r>
              <a:rPr lang="en-US" sz="1400" dirty="0" smtClean="0"/>
              <a:t>http://world.episerver.com/Blogs/David-Knipe/Dates/2009/11/Synchronising-EPiServer-VPP-folders-using-the-Microsoft-Sync-Framework/</a:t>
            </a:r>
            <a:r>
              <a:rPr lang="en-US" dirty="0" smtClean="0"/>
              <a:t> </a:t>
            </a:r>
            <a:endParaRPr lang="nb-NO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File Management – Database Filesystem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smtClean="0"/>
              <a:t>All files are stored in the database</a:t>
            </a:r>
          </a:p>
          <a:p>
            <a:r>
              <a:rPr lang="nb-NO" dirty="0" smtClean="0"/>
              <a:t>No hazzle, easy to set up</a:t>
            </a:r>
          </a:p>
          <a:p>
            <a:r>
              <a:rPr lang="nb-NO" dirty="0" smtClean="0"/>
              <a:t>Require more space for the database</a:t>
            </a:r>
          </a:p>
          <a:p>
            <a:r>
              <a:rPr lang="nb-NO" dirty="0" smtClean="0"/>
              <a:t>Caches files on the servers for optimal performance</a:t>
            </a:r>
          </a:p>
          <a:p>
            <a:r>
              <a:rPr lang="nb-NO" smtClean="0"/>
              <a:t>Require external search engine</a:t>
            </a:r>
            <a:endParaRPr lang="nb-NO" dirty="0" smtClean="0"/>
          </a:p>
          <a:p>
            <a:r>
              <a:rPr lang="nb-NO" dirty="0" smtClean="0"/>
              <a:t>Free Module on EPiCode:</a:t>
            </a:r>
            <a:br>
              <a:rPr lang="nb-NO" dirty="0" smtClean="0"/>
            </a:br>
            <a:r>
              <a:rPr lang="nb-NO" sz="2000" dirty="0" smtClean="0"/>
              <a:t>www.coderesort.com/p/epicode/wiki/DatabaseFileSystem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Cache Invalidation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smtClean="0"/>
              <a:t>Cache needs to be cleared on all servers when content is changed</a:t>
            </a:r>
          </a:p>
          <a:p>
            <a:r>
              <a:rPr lang="nb-NO" dirty="0" smtClean="0"/>
              <a:t>Use UDP if possible</a:t>
            </a:r>
          </a:p>
          <a:p>
            <a:r>
              <a:rPr lang="nb-NO" dirty="0" smtClean="0"/>
              <a:t>Requirements</a:t>
            </a:r>
          </a:p>
          <a:p>
            <a:pPr lvl="1"/>
            <a:r>
              <a:rPr lang="nb-NO" dirty="0" smtClean="0"/>
              <a:t>Enable Events</a:t>
            </a:r>
          </a:p>
          <a:p>
            <a:pPr lvl="1"/>
            <a:r>
              <a:rPr lang="nb-NO" dirty="0" smtClean="0"/>
              <a:t>Enable Remote Events</a:t>
            </a:r>
          </a:p>
          <a:p>
            <a:pPr lvl="1"/>
            <a:r>
              <a:rPr lang="nb-NO" dirty="0" smtClean="0"/>
              <a:t>Add Http Module listener</a:t>
            </a:r>
          </a:p>
          <a:p>
            <a:pPr lvl="1"/>
            <a:r>
              <a:rPr lang="nb-NO" dirty="0" smtClean="0"/>
              <a:t>Configure the &lt;system.serviceModel&gt;</a:t>
            </a:r>
          </a:p>
          <a:p>
            <a:r>
              <a:rPr lang="nb-NO" dirty="0" smtClean="0"/>
              <a:t>Based on WCF, highly configurable</a:t>
            </a:r>
            <a:br>
              <a:rPr lang="nb-NO" dirty="0" smtClean="0"/>
            </a:br>
            <a:r>
              <a:rPr lang="nb-NO" sz="1400" dirty="0" smtClean="0"/>
              <a:t>http://world.episerver.com/Documentation/Items/Tech-Notes/EPiServer-CMS-5/EPiServer-CMS-5-R2-SP2/Event-Management-System-Specification/</a:t>
            </a:r>
            <a:endParaRPr lang="nb-NO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Cache Invalidation – Resources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smtClean="0"/>
              <a:t>Test with the RemoteEventListener tool</a:t>
            </a:r>
            <a:br>
              <a:rPr lang="nb-NO" dirty="0" smtClean="0"/>
            </a:br>
            <a:r>
              <a:rPr lang="nb-NO" sz="1400" dirty="0" smtClean="0"/>
              <a:t>http://world.episerver.com/Documentation/Items/Tech-Notes/EPiServer-CMS-5/EPiServer-CMS-5-R2-SP2/Event-Management-System-Specification/</a:t>
            </a:r>
          </a:p>
          <a:p>
            <a:r>
              <a:rPr lang="nb-NO" dirty="0" smtClean="0"/>
              <a:t>Read More:</a:t>
            </a:r>
          </a:p>
          <a:p>
            <a:pPr lvl="1"/>
            <a:r>
              <a:rPr lang="nb-NO" dirty="0" smtClean="0">
                <a:hlinkClick r:id="rId3"/>
              </a:rPr>
              <a:t>Fredrik Haglund's blog</a:t>
            </a:r>
            <a:r>
              <a:rPr lang="nb-NO" dirty="0" smtClean="0"/>
              <a:t/>
            </a:r>
            <a:br>
              <a:rPr lang="nb-NO" dirty="0" smtClean="0"/>
            </a:br>
            <a:r>
              <a:rPr lang="nb-NO" sz="1400" dirty="0" smtClean="0"/>
              <a:t>blog.fredrikhaglund.se/blog/2009/09/22/episerver-cms-how-to-configure-remote-events-with-many-servers-and-firewalls-between-them/</a:t>
            </a:r>
            <a:endParaRPr lang="nb-NO" dirty="0" smtClean="0"/>
          </a:p>
          <a:p>
            <a:pPr lvl="1"/>
            <a:r>
              <a:rPr lang="nb-NO" dirty="0" smtClean="0">
                <a:hlinkClick r:id="rId4"/>
              </a:rPr>
              <a:t>LoadBalancing in 6 steps</a:t>
            </a:r>
            <a:r>
              <a:rPr lang="nb-NO" dirty="0" smtClean="0"/>
              <a:t/>
            </a:r>
            <a:br>
              <a:rPr lang="nb-NO" dirty="0" smtClean="0"/>
            </a:br>
            <a:r>
              <a:rPr lang="nb-NO" sz="1400" dirty="0" smtClean="0"/>
              <a:t>http://labs.episerver.com/en/Blogs/Allan/Dates/112230/11/LoadBalancing-in-6-steps/</a:t>
            </a:r>
          </a:p>
          <a:p>
            <a:pPr lvl="1"/>
            <a:r>
              <a:rPr lang="nb-NO" dirty="0" smtClean="0">
                <a:hlinkClick r:id="rId5"/>
              </a:rPr>
              <a:t>EPiServer FAQ 228</a:t>
            </a:r>
            <a:r>
              <a:rPr lang="nb-NO" dirty="0" smtClean="0"/>
              <a:t/>
            </a:r>
            <a:br>
              <a:rPr lang="nb-NO" dirty="0" smtClean="0"/>
            </a:br>
            <a:r>
              <a:rPr lang="nb-NO" sz="1400" dirty="0" smtClean="0"/>
              <a:t>http://world.episerver.com/FAQ/Items/Multicast-UDP-not-working/</a:t>
            </a:r>
          </a:p>
          <a:p>
            <a:pPr lvl="1"/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28600"/>
            <a:ext cx="9144000" cy="5897563"/>
          </a:xfrm>
        </p:spPr>
        <p:txBody>
          <a:bodyPr anchor="ctr">
            <a:noAutofit/>
          </a:bodyPr>
          <a:lstStyle/>
          <a:p>
            <a:pPr algn="ctr">
              <a:buNone/>
            </a:pPr>
            <a:r>
              <a:rPr lang="nb-NO" sz="22900" spc="-1500" dirty="0" smtClean="0">
                <a:latin typeface="Lucida Sans Unicode" pitchFamily="34" charset="0"/>
                <a:cs typeface="Lucida Sans Unicode" pitchFamily="34" charset="0"/>
              </a:rPr>
              <a:t>PL</a:t>
            </a:r>
            <a:r>
              <a:rPr lang="nb-NO" sz="8800" spc="-1500" dirty="0" smtClean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nb-NO" sz="22900" spc="-2000" dirty="0" smtClean="0">
                <a:latin typeface="Lucida Sans Unicode" pitchFamily="34" charset="0"/>
                <a:cs typeface="Lucida Sans Unicode" pitchFamily="34" charset="0"/>
              </a:rPr>
              <a:t>AN</a:t>
            </a:r>
            <a:endParaRPr lang="nb-NO" sz="22900" spc="-2000" dirty="0">
              <a:latin typeface="Lucida Sans Unicode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Using RemoteEventListener</a:t>
            </a:r>
            <a:endParaRPr lang="nb-NO" dirty="0"/>
          </a:p>
        </p:txBody>
      </p:sp>
      <p:pic>
        <p:nvPicPr>
          <p:cNvPr id="15362" name="Picture 2" descr="C:\Users\stevec\AppData\Local\Temp\SNAGHTML2a5779e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600200"/>
            <a:ext cx="6553200" cy="3362326"/>
          </a:xfrm>
          <a:prstGeom prst="rect">
            <a:avLst/>
          </a:prstGeom>
          <a:noFill/>
        </p:spPr>
      </p:pic>
      <p:pic>
        <p:nvPicPr>
          <p:cNvPr id="15364" name="Picture 4" descr="C:\Users\stevec\AppData\Local\Temp\SNAGHTML2a5844f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33600" y="2590800"/>
            <a:ext cx="6553200" cy="3362326"/>
          </a:xfrm>
          <a:prstGeom prst="rect">
            <a:avLst/>
          </a:prstGeom>
          <a:noFill/>
        </p:spPr>
      </p:pic>
      <p:pic>
        <p:nvPicPr>
          <p:cNvPr id="15366" name="Picture 6" descr="C:\Users\stevec\AppData\Local\Temp\SNAGHTML2a58ca4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1600200"/>
            <a:ext cx="6553200" cy="3362326"/>
          </a:xfrm>
          <a:prstGeom prst="rect">
            <a:avLst/>
          </a:prstGeom>
          <a:noFill/>
        </p:spPr>
      </p:pic>
      <p:pic>
        <p:nvPicPr>
          <p:cNvPr id="15368" name="Picture 8" descr="C:\Users\stevec\AppData\Local\Temp\SNAGHTML2a593d0d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33600" y="2590800"/>
            <a:ext cx="6553200" cy="33623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Continuous Integration</a:t>
            </a:r>
            <a:endParaRPr lang="nb-NO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-6350">
              <a:buNone/>
            </a:pPr>
            <a:r>
              <a:rPr lang="en-US" i="1" dirty="0" smtClean="0"/>
              <a:t>“Continuous integration describes a set of software engineering practices that speed up the delivery of software by decreasing integration times.”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1400" dirty="0" smtClean="0"/>
              <a:t>en.wikipedia.org/wiki/</a:t>
            </a:r>
            <a:r>
              <a:rPr lang="en-US" sz="1400" dirty="0" err="1" smtClean="0"/>
              <a:t>Continuous_integration</a:t>
            </a:r>
            <a:endParaRPr lang="en-US" dirty="0" smtClean="0"/>
          </a:p>
          <a:p>
            <a:r>
              <a:rPr lang="en-US" dirty="0" smtClean="0"/>
              <a:t>Some of the recommended practices:</a:t>
            </a:r>
          </a:p>
          <a:p>
            <a:pPr lvl="1"/>
            <a:r>
              <a:rPr lang="en-US" dirty="0" smtClean="0"/>
              <a:t>Use a source control management system</a:t>
            </a:r>
          </a:p>
          <a:p>
            <a:pPr lvl="1"/>
            <a:r>
              <a:rPr lang="en-US" dirty="0" smtClean="0"/>
              <a:t>Automate builds</a:t>
            </a:r>
          </a:p>
          <a:p>
            <a:pPr lvl="1"/>
            <a:r>
              <a:rPr lang="en-US" dirty="0" smtClean="0"/>
              <a:t>Make it easy to see the build results</a:t>
            </a:r>
          </a:p>
          <a:p>
            <a:pPr lvl="1"/>
            <a:r>
              <a:rPr lang="en-US" dirty="0" smtClean="0"/>
              <a:t>Commit often</a:t>
            </a:r>
          </a:p>
          <a:p>
            <a:pPr lvl="1"/>
            <a:r>
              <a:rPr lang="en-US" dirty="0" smtClean="0"/>
              <a:t>Automate deployment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Continuous Integration - Tools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smtClean="0"/>
              <a:t>CruiseControl.NET</a:t>
            </a:r>
          </a:p>
          <a:p>
            <a:pPr lvl="1"/>
            <a:r>
              <a:rPr lang="nb-NO" dirty="0" smtClean="0">
                <a:hlinkClick r:id="rId3"/>
              </a:rPr>
              <a:t>http://ccnet.thoughtworks.com</a:t>
            </a:r>
            <a:endParaRPr lang="nb-NO" dirty="0" smtClean="0"/>
          </a:p>
          <a:p>
            <a:r>
              <a:rPr lang="nb-NO" dirty="0" smtClean="0"/>
              <a:t>TeamCity</a:t>
            </a:r>
          </a:p>
          <a:p>
            <a:pPr lvl="1"/>
            <a:r>
              <a:rPr lang="nb-NO" dirty="0" smtClean="0">
                <a:hlinkClick r:id="rId4"/>
              </a:rPr>
              <a:t>http://www.jetbrains.com/teamcity</a:t>
            </a:r>
            <a:endParaRPr lang="nb-NO" dirty="0" smtClean="0"/>
          </a:p>
          <a:p>
            <a:r>
              <a:rPr lang="nb-NO" dirty="0" smtClean="0"/>
              <a:t>Microsoft Team Foundation System</a:t>
            </a:r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You’ll never look back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smtClean="0"/>
              <a:t>Catch build &amp; integration errors early</a:t>
            </a:r>
          </a:p>
          <a:p>
            <a:r>
              <a:rPr lang="nb-NO" dirty="0" smtClean="0"/>
              <a:t>Do not compile and package manually</a:t>
            </a:r>
          </a:p>
          <a:p>
            <a:r>
              <a:rPr lang="nb-NO" dirty="0" smtClean="0"/>
              <a:t>Add css/js compression etc to your builds</a:t>
            </a:r>
          </a:p>
          <a:p>
            <a:r>
              <a:rPr lang="nb-NO" dirty="0" smtClean="0"/>
              <a:t>Everyone on the team should be able to build</a:t>
            </a:r>
          </a:p>
          <a:p>
            <a:pPr lvl="1"/>
            <a:r>
              <a:rPr lang="nb-NO" dirty="0" smtClean="0"/>
              <a:t>If not fully automated, pick a deployment responsible</a:t>
            </a:r>
          </a:p>
          <a:p>
            <a:r>
              <a:rPr lang="nb-NO" dirty="0" smtClean="0"/>
              <a:t>Invaluable for maintenance</a:t>
            </a:r>
          </a:p>
          <a:p>
            <a:pPr lvl="1"/>
            <a:r>
              <a:rPr lang="nb-NO" dirty="0" smtClean="0"/>
              <a:t>Keep the build server around (virtual?)</a:t>
            </a:r>
          </a:p>
          <a:p>
            <a:r>
              <a:rPr lang="nb-NO" dirty="0" smtClean="0"/>
              <a:t>Prepare files or do the actual deployment directly from the tool (scripted)</a:t>
            </a:r>
          </a:p>
          <a:p>
            <a:pPr lvl="1"/>
            <a:r>
              <a:rPr lang="nb-NO" dirty="0" smtClean="0"/>
              <a:t>Dev/Test could/should be deployed automatically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CruiseControl.NET Tray Application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 dirty="0" smtClean="0"/>
          </a:p>
        </p:txBody>
      </p:sp>
      <p:pic>
        <p:nvPicPr>
          <p:cNvPr id="4" name="Picture 2" descr="C:\Users\stevec\AppData\Local\Temp\SNAGHTML2a33462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2057400"/>
            <a:ext cx="7743825" cy="220980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54274" name="Picture 2" descr="C:\Users\stevec\AppData\Local\Temp\SNAGHTML2a3add1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1905000"/>
            <a:ext cx="6486525" cy="31432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Configuration – IIS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IIS 6 vs. 7</a:t>
            </a:r>
          </a:p>
          <a:p>
            <a:pPr lvl="1"/>
            <a:r>
              <a:rPr lang="en-US" dirty="0" smtClean="0"/>
              <a:t>Oh my</a:t>
            </a:r>
          </a:p>
          <a:p>
            <a:pPr lvl="1"/>
            <a:r>
              <a:rPr lang="en-US" dirty="0" smtClean="0"/>
              <a:t>Features and stuff</a:t>
            </a:r>
          </a:p>
          <a:p>
            <a:pPr lvl="1"/>
            <a:r>
              <a:rPr lang="en-US" dirty="0" smtClean="0"/>
              <a:t>Develop on same (or near) production IIS version</a:t>
            </a:r>
          </a:p>
          <a:p>
            <a:pPr lvl="1"/>
            <a:r>
              <a:rPr lang="en-US" dirty="0" smtClean="0"/>
              <a:t>See tech note: </a:t>
            </a:r>
            <a:r>
              <a:rPr lang="en-US" dirty="0" smtClean="0">
                <a:hlinkClick r:id="rId3"/>
              </a:rPr>
              <a:t>Changes Between IIS6 and IIS7</a:t>
            </a:r>
            <a:endParaRPr lang="en-US" dirty="0" smtClean="0"/>
          </a:p>
          <a:p>
            <a:r>
              <a:rPr lang="en-US" dirty="0" err="1" smtClean="0"/>
              <a:t>Config</a:t>
            </a:r>
            <a:r>
              <a:rPr lang="en-US" dirty="0" smtClean="0"/>
              <a:t> on IIS 7 is way better than IIS 6</a:t>
            </a:r>
          </a:p>
          <a:p>
            <a:pPr lvl="1"/>
            <a:r>
              <a:rPr lang="en-US" dirty="0" smtClean="0"/>
              <a:t>Easier deployment</a:t>
            </a:r>
          </a:p>
          <a:p>
            <a:pPr lvl="1"/>
            <a:r>
              <a:rPr lang="en-US" dirty="0" smtClean="0"/>
              <a:t>IIS Management Console saves to </a:t>
            </a:r>
            <a:r>
              <a:rPr lang="en-US" dirty="0" err="1" smtClean="0"/>
              <a:t>config</a:t>
            </a:r>
            <a:r>
              <a:rPr lang="en-US" dirty="0" smtClean="0"/>
              <a:t> files</a:t>
            </a:r>
          </a:p>
          <a:p>
            <a:pPr lvl="1"/>
            <a:r>
              <a:rPr lang="en-US" dirty="0" smtClean="0"/>
              <a:t>Make sure you know about “Feature Delegation”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More Configuration – IIS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Add server name to http headers in load balanced environments</a:t>
            </a:r>
          </a:p>
          <a:p>
            <a:pPr lvl="0"/>
            <a:r>
              <a:rPr lang="en-US" dirty="0" smtClean="0"/>
              <a:t>Machine Keys can be generated in IIS 7</a:t>
            </a:r>
          </a:p>
          <a:p>
            <a:pPr lvl="0"/>
            <a:r>
              <a:rPr lang="en-US" dirty="0" smtClean="0"/>
              <a:t>Application Pool Settings</a:t>
            </a:r>
          </a:p>
          <a:p>
            <a:pPr lvl="1"/>
            <a:r>
              <a:rPr lang="en-US" dirty="0" smtClean="0"/>
              <a:t>Recycling on specific times (02:00)</a:t>
            </a:r>
          </a:p>
          <a:p>
            <a:r>
              <a:rPr lang="en-US" dirty="0" smtClean="0"/>
              <a:t>Turn off Debug (remember to compile for release)</a:t>
            </a:r>
          </a:p>
          <a:p>
            <a:pPr lvl="1"/>
            <a:r>
              <a:rPr lang="en-US" dirty="0" smtClean="0"/>
              <a:t>10% better performance</a:t>
            </a:r>
          </a:p>
          <a:p>
            <a:pPr lvl="1"/>
            <a:r>
              <a:rPr lang="en-US" dirty="0" smtClean="0"/>
              <a:t>Times out during long running requests</a:t>
            </a:r>
          </a:p>
          <a:p>
            <a:pPr lvl="0"/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Even More Configuration – IIS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smtClean="0"/>
              <a:t>Client caching</a:t>
            </a:r>
          </a:p>
          <a:p>
            <a:pPr lvl="1"/>
            <a:r>
              <a:rPr lang="nb-NO" dirty="0" smtClean="0"/>
              <a:t>Set cache timeout for VPPs</a:t>
            </a:r>
          </a:p>
          <a:p>
            <a:pPr lvl="1"/>
            <a:r>
              <a:rPr lang="nb-NO" dirty="0" smtClean="0"/>
              <a:t>Use YSlow or similar to test</a:t>
            </a:r>
          </a:p>
          <a:p>
            <a:r>
              <a:rPr lang="nb-NO" dirty="0" smtClean="0"/>
              <a:t>Output caching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Configuration Change Management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smtClean="0"/>
              <a:t>Keep configuration under source control</a:t>
            </a:r>
          </a:p>
          <a:p>
            <a:pPr lvl="1"/>
            <a:r>
              <a:rPr lang="nb-NO" smtClean="0"/>
              <a:t>Except connectionStrings.config and other security sensitive data</a:t>
            </a:r>
          </a:p>
          <a:p>
            <a:r>
              <a:rPr lang="nb-NO" smtClean="0"/>
              <a:t>Split into section files (configSource)</a:t>
            </a:r>
          </a:p>
          <a:p>
            <a:pPr lvl="1"/>
            <a:r>
              <a:rPr lang="nb-NO" smtClean="0"/>
              <a:t>Only split sections that differ</a:t>
            </a:r>
          </a:p>
          <a:p>
            <a:r>
              <a:rPr lang="nb-NO" smtClean="0"/>
              <a:t>Use diff/merge to move changes to new env.</a:t>
            </a:r>
          </a:p>
          <a:p>
            <a:r>
              <a:rPr lang="nb-NO" smtClean="0"/>
              <a:t>Script deployment of config files</a:t>
            </a:r>
          </a:p>
          <a:p>
            <a:endParaRPr lang="nb-NO" smtClean="0"/>
          </a:p>
          <a:p>
            <a:pPr lvl="1"/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Planning – External Dependencies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dirty="0" smtClean="0"/>
              <a:t>”Line Out”</a:t>
            </a:r>
          </a:p>
          <a:p>
            <a:pPr lvl="1"/>
            <a:r>
              <a:rPr lang="nb-NO" dirty="0" smtClean="0"/>
              <a:t>RSS Feeds, HR / Vacancies</a:t>
            </a:r>
          </a:p>
          <a:p>
            <a:pPr lvl="1"/>
            <a:r>
              <a:rPr lang="nb-NO" dirty="0" smtClean="0"/>
              <a:t>DNS</a:t>
            </a:r>
          </a:p>
          <a:p>
            <a:r>
              <a:rPr lang="nb-NO" dirty="0" smtClean="0"/>
              <a:t>SMTP</a:t>
            </a:r>
          </a:p>
          <a:p>
            <a:pPr lvl="1"/>
            <a:r>
              <a:rPr lang="nb-NO" dirty="0" smtClean="0"/>
              <a:t>XForms, alerts etc.</a:t>
            </a:r>
          </a:p>
          <a:p>
            <a:pPr lvl="1"/>
            <a:r>
              <a:rPr lang="nb-NO" dirty="0" smtClean="0"/>
              <a:t>Most projects needs access to a SMTP server</a:t>
            </a:r>
          </a:p>
          <a:p>
            <a:r>
              <a:rPr lang="nb-NO" dirty="0" smtClean="0"/>
              <a:t>Databases (other than EPiServer)</a:t>
            </a:r>
          </a:p>
          <a:p>
            <a:pPr lvl="1"/>
            <a:r>
              <a:rPr lang="nb-NO" dirty="0" smtClean="0"/>
              <a:t>Access rights, execute permissions etc.</a:t>
            </a:r>
          </a:p>
          <a:p>
            <a:pPr lvl="0"/>
            <a:r>
              <a:rPr lang="nb-NO" dirty="0" smtClean="0"/>
              <a:t>Reporting Services or other analysis tools</a:t>
            </a:r>
          </a:p>
          <a:p>
            <a:pPr lvl="0"/>
            <a:r>
              <a:rPr lang="nb-NO" dirty="0" smtClean="0"/>
              <a:t>Visitor Tracking</a:t>
            </a:r>
          </a:p>
          <a:p>
            <a:pPr lvl="1"/>
            <a:r>
              <a:rPr lang="nb-NO" dirty="0" smtClean="0"/>
              <a:t>Google Analytics, SEO Tools, etc.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nb-NO" smtClean="0"/>
              <a:t>Log4net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smtClean="0"/>
              <a:t>Set up Rolling File Appender</a:t>
            </a:r>
          </a:p>
          <a:p>
            <a:pPr lvl="1"/>
            <a:r>
              <a:rPr lang="nb-NO" dirty="0" smtClean="0"/>
              <a:t>Beware of buffering</a:t>
            </a:r>
          </a:p>
          <a:p>
            <a:pPr lvl="1"/>
            <a:r>
              <a:rPr lang="nb-NO" dirty="0" smtClean="0"/>
              <a:t>File Appender does not buffer</a:t>
            </a:r>
          </a:p>
          <a:p>
            <a:r>
              <a:rPr lang="nb-NO" dirty="0" smtClean="0"/>
              <a:t>Use Warn (not Debug)</a:t>
            </a:r>
          </a:p>
          <a:p>
            <a:r>
              <a:rPr lang="nb-NO" dirty="0" smtClean="0"/>
              <a:t>Do not log to C:</a:t>
            </a:r>
          </a:p>
          <a:p>
            <a:r>
              <a:rPr lang="nb-NO" dirty="0" smtClean="0"/>
              <a:t>Plan to roll logs</a:t>
            </a:r>
          </a:p>
          <a:p>
            <a:pPr lvl="1"/>
            <a:r>
              <a:rPr lang="nb-NO" dirty="0" smtClean="0"/>
              <a:t>Do not fill the drive with log files</a:t>
            </a:r>
          </a:p>
          <a:p>
            <a:pPr lvl="1"/>
            <a:r>
              <a:rPr lang="nb-NO" dirty="0" smtClean="0"/>
              <a:t>Don’t forget the IIS logs</a:t>
            </a:r>
          </a:p>
        </p:txBody>
      </p:sp>
      <p:pic>
        <p:nvPicPr>
          <p:cNvPr id="10242" name="Picture 2" descr="C:\Users\stevec\AppData\Local\Temp\SNAGHTML2839635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9400" y="2057400"/>
            <a:ext cx="1666875" cy="24574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Security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smtClean="0"/>
              <a:t>Remove IIS features you do not use</a:t>
            </a:r>
          </a:p>
          <a:p>
            <a:pPr lvl="1"/>
            <a:r>
              <a:rPr lang="nb-NO" dirty="0" smtClean="0"/>
              <a:t>”Server Manager” or ”Turn Windows features on or off”</a:t>
            </a:r>
          </a:p>
          <a:p>
            <a:pPr lvl="1"/>
            <a:r>
              <a:rPr lang="nb-NO" dirty="0" smtClean="0"/>
              <a:t>http://learn.iis.net/page.aspx/29/installing-iis-7-on-windows-server-2008-or-windows-server-2008-r2/</a:t>
            </a:r>
          </a:p>
          <a:p>
            <a:pPr lvl="0"/>
            <a:r>
              <a:rPr lang="nb-NO" dirty="0" smtClean="0"/>
              <a:t>Encrypt the connectionStrings.config file</a:t>
            </a:r>
          </a:p>
          <a:p>
            <a:pPr lvl="1"/>
            <a:r>
              <a:rPr lang="nb-NO" dirty="0" smtClean="0"/>
              <a:t>"C:\Windows\Microsoft.NET\Framework\v2.0.50727\aspnet_regiis.exe" </a:t>
            </a:r>
            <a:br>
              <a:rPr lang="nb-NO" dirty="0" smtClean="0"/>
            </a:br>
            <a:r>
              <a:rPr lang="nb-NO" dirty="0" smtClean="0"/>
              <a:t>-pef "connectionStrings" "c:\episerver\sites\mysite" </a:t>
            </a:r>
            <a:br>
              <a:rPr lang="nb-NO" dirty="0" smtClean="0"/>
            </a:br>
            <a:r>
              <a:rPr lang="nb-NO" dirty="0" smtClean="0"/>
              <a:t>-prov "DataProtectionConfigurationProvider"</a:t>
            </a:r>
          </a:p>
          <a:p>
            <a:r>
              <a:rPr lang="nb-NO" dirty="0" smtClean="0"/>
              <a:t>Remove UI folder on front end server</a:t>
            </a:r>
          </a:p>
          <a:p>
            <a:r>
              <a:rPr lang="nb-NO" dirty="0" smtClean="0"/>
              <a:t>IIS Lock Down and other tools</a:t>
            </a:r>
          </a:p>
          <a:p>
            <a:r>
              <a:rPr lang="nb-NO" dirty="0" smtClean="0"/>
              <a:t>Stop EPiServer Services not in use</a:t>
            </a:r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Security - Continued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smtClean="0"/>
              <a:t>Remove test users from the database</a:t>
            </a:r>
          </a:p>
          <a:p>
            <a:r>
              <a:rPr lang="nb-NO" dirty="0" smtClean="0"/>
              <a:t>Remove test content from the site</a:t>
            </a:r>
          </a:p>
          <a:p>
            <a:r>
              <a:rPr lang="nb-NO" dirty="0" smtClean="0"/>
              <a:t>Verify that your folder structure is secured</a:t>
            </a:r>
          </a:p>
          <a:p>
            <a:pPr lvl="1"/>
            <a:r>
              <a:rPr lang="nb-NO" dirty="0" smtClean="0"/>
              <a:t>Modules with .aspx files that does not check sec.</a:t>
            </a:r>
          </a:p>
          <a:p>
            <a:pPr lvl="1"/>
            <a:r>
              <a:rPr lang="nb-NO" dirty="0" smtClean="0"/>
              <a:t>Editor/admin pages that skips authentication</a:t>
            </a:r>
          </a:p>
          <a:p>
            <a:pPr lvl="0"/>
            <a:r>
              <a:rPr lang="en-US" dirty="0" smtClean="0"/>
              <a:t>Remove “X-Powered-By” header</a:t>
            </a:r>
            <a:endParaRPr lang="nb-NO" dirty="0" smtClean="0"/>
          </a:p>
          <a:p>
            <a:r>
              <a:rPr lang="nb-NO" dirty="0" smtClean="0"/>
              <a:t>Do you need SSL?</a:t>
            </a:r>
          </a:p>
          <a:p>
            <a:pPr lvl="1"/>
            <a:r>
              <a:rPr lang="nb-NO" dirty="0" smtClean="0"/>
              <a:t>Forms auth sends username and password in clear text	</a:t>
            </a:r>
          </a:p>
          <a:p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After Launch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smtClean="0"/>
              <a:t>Having performance problems?</a:t>
            </a:r>
          </a:p>
          <a:p>
            <a:pPr lvl="1"/>
            <a:r>
              <a:rPr lang="nb-NO" dirty="0" smtClean="0"/>
              <a:t>Can you use output </a:t>
            </a:r>
            <a:r>
              <a:rPr lang="nb-NO" smtClean="0"/>
              <a:t>caching?</a:t>
            </a:r>
          </a:p>
          <a:p>
            <a:r>
              <a:rPr lang="nb-NO" dirty="0" smtClean="0"/>
              <a:t>Log to see what happens</a:t>
            </a:r>
          </a:p>
          <a:p>
            <a:r>
              <a:rPr lang="nb-NO" dirty="0" smtClean="0"/>
              <a:t>Use Performance Monitor to get a better view</a:t>
            </a:r>
          </a:p>
          <a:p>
            <a:pPr lvl="1"/>
            <a:r>
              <a:rPr lang="nb-NO" dirty="0" smtClean="0"/>
              <a:t>Requests / Sec</a:t>
            </a:r>
          </a:p>
          <a:p>
            <a:pPr lvl="1"/>
            <a:r>
              <a:rPr lang="nb-NO" dirty="0" smtClean="0"/>
              <a:t>Requests Total</a:t>
            </a:r>
          </a:p>
          <a:p>
            <a:pPr lvl="1"/>
            <a:r>
              <a:rPr lang="nb-NO" dirty="0" smtClean="0"/>
              <a:t>Memory Usage (process)</a:t>
            </a:r>
          </a:p>
          <a:p>
            <a:pPr lvl="1"/>
            <a:r>
              <a:rPr lang="nb-NO" dirty="0" smtClean="0"/>
              <a:t>CPU Usage (w3 process)</a:t>
            </a:r>
          </a:p>
          <a:p>
            <a:pPr lvl="1"/>
            <a:r>
              <a:rPr lang="nb-NO" dirty="0" smtClean="0"/>
              <a:t>Cache utilization</a:t>
            </a:r>
          </a:p>
          <a:p>
            <a:pPr lvl="1"/>
            <a:r>
              <a:rPr lang="nb-NO" dirty="0" smtClean="0"/>
              <a:t>Errors Total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nb-NO" smtClean="0"/>
              <a:t>Identify bottle necks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See running IIS Request</a:t>
            </a:r>
          </a:p>
          <a:p>
            <a:pPr lvl="1"/>
            <a:r>
              <a:rPr lang="nb-NO" smtClean="0"/>
              <a:t>Win 2003: IIS Trace Diagnostics</a:t>
            </a:r>
          </a:p>
          <a:p>
            <a:pPr lvl="1"/>
            <a:endParaRPr lang="nb-NO" smtClean="0"/>
          </a:p>
          <a:p>
            <a:pPr lvl="1"/>
            <a:endParaRPr lang="nb-NO" smtClean="0"/>
          </a:p>
          <a:p>
            <a:pPr lvl="1"/>
            <a:endParaRPr lang="nb-NO" smtClean="0"/>
          </a:p>
          <a:p>
            <a:pPr lvl="1"/>
            <a:endParaRPr lang="nb-NO" smtClean="0"/>
          </a:p>
          <a:p>
            <a:pPr lvl="1"/>
            <a:r>
              <a:rPr lang="nb-NO" smtClean="0"/>
              <a:t/>
            </a:r>
            <a:br>
              <a:rPr lang="nb-NO" smtClean="0"/>
            </a:br>
            <a:endParaRPr lang="nb-NO" smtClean="0"/>
          </a:p>
          <a:p>
            <a:pPr lvl="1"/>
            <a:r>
              <a:rPr lang="nb-NO" smtClean="0"/>
              <a:t>"C:\Program Files\IIS Resources\TraceDiag\iisreqmon.exe”</a:t>
            </a:r>
          </a:p>
          <a:p>
            <a:r>
              <a:rPr lang="nb-NO" smtClean="0"/>
              <a:t>Win 2008: Use IIS Manager</a:t>
            </a:r>
          </a:p>
          <a:p>
            <a:pPr lvl="1"/>
            <a:r>
              <a:rPr lang="nb-NO" smtClean="0"/>
              <a:t>Server / Worker Processes / App Pool / Requests</a:t>
            </a:r>
            <a:endParaRPr lang="nb-NO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743200"/>
            <a:ext cx="7839075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Maintenance Tasks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smtClean="0"/>
              <a:t>Check 404 logs</a:t>
            </a:r>
          </a:p>
          <a:p>
            <a:r>
              <a:rPr lang="nb-NO" smtClean="0"/>
              <a:t>Check error logs</a:t>
            </a:r>
          </a:p>
          <a:p>
            <a:r>
              <a:rPr lang="nb-NO" smtClean="0"/>
              <a:t>Delete old logs</a:t>
            </a:r>
            <a:endParaRPr lang="nb-NO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Other Resources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smtClean="0"/>
              <a:t>Checklist for deploying EPiServer sites</a:t>
            </a:r>
          </a:p>
          <a:p>
            <a:pPr lvl="1"/>
            <a:r>
              <a:rPr lang="nb-NO" dirty="0" smtClean="0">
                <a:hlinkClick r:id="rId3"/>
              </a:rPr>
              <a:t>http://labs.dropit.se/blogs/post/2010/01/10/Checklist-for-deploying-EPiServer-sites.aspx</a:t>
            </a:r>
            <a:endParaRPr lang="nb-NO" dirty="0" smtClean="0"/>
          </a:p>
          <a:p>
            <a:r>
              <a:rPr lang="nb-NO" dirty="0" smtClean="0"/>
              <a:t>Complex EPiServer CMS Projects</a:t>
            </a:r>
          </a:p>
          <a:p>
            <a:pPr lvl="1"/>
            <a:r>
              <a:rPr lang="nb-NO" dirty="0" smtClean="0">
                <a:hlinkClick r:id="rId4"/>
              </a:rPr>
              <a:t>http://world.episerver.com/Get-Started/Complex-EPiServer-CMS-Projects/</a:t>
            </a:r>
            <a:endParaRPr lang="nb-NO" dirty="0" smtClean="0"/>
          </a:p>
          <a:p>
            <a:pPr lvl="1"/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twitter2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286000" y="228600"/>
            <a:ext cx="4362016" cy="3124200"/>
          </a:xfrm>
        </p:spPr>
      </p:pic>
      <p:sp>
        <p:nvSpPr>
          <p:cNvPr id="7" name="TextBox 6"/>
          <p:cNvSpPr txBox="1"/>
          <p:nvPr/>
        </p:nvSpPr>
        <p:spPr>
          <a:xfrm>
            <a:off x="2895600" y="3124200"/>
            <a:ext cx="332655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0" spc="-300" dirty="0" smtClean="0">
                <a:solidFill>
                  <a:srgbClr val="0B88A1"/>
                </a:solidFill>
                <a:latin typeface="Sylfaen" pitchFamily="18" charset="0"/>
              </a:rPr>
              <a:t>eve</a:t>
            </a:r>
            <a:r>
              <a:rPr lang="nb-NO" sz="12000" dirty="0" smtClean="0">
                <a:solidFill>
                  <a:srgbClr val="0B88A1"/>
                </a:solidFill>
                <a:latin typeface="Sylfaen" pitchFamily="18" charset="0"/>
              </a:rPr>
              <a:t>st</a:t>
            </a:r>
            <a:endParaRPr lang="nb-NO" sz="12000" dirty="0">
              <a:solidFill>
                <a:srgbClr val="0B88A1"/>
              </a:solidFill>
              <a:latin typeface="Sylfae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Planning – Licenses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smtClean="0"/>
              <a:t>EPiServer Licenses for production environment</a:t>
            </a:r>
          </a:p>
          <a:p>
            <a:pPr lvl="1"/>
            <a:r>
              <a:rPr lang="nb-NO" dirty="0" smtClean="0"/>
              <a:t>We do not process license requests in weekends</a:t>
            </a:r>
          </a:p>
          <a:p>
            <a:pPr lvl="1"/>
            <a:r>
              <a:rPr lang="nb-NO" dirty="0" smtClean="0"/>
              <a:t>You do not want to go live on a demo license (but you could)</a:t>
            </a:r>
          </a:p>
          <a:p>
            <a:r>
              <a:rPr lang="nb-NO" dirty="0" smtClean="0"/>
              <a:t>3rd Party</a:t>
            </a:r>
          </a:p>
          <a:p>
            <a:pPr lvl="1"/>
            <a:r>
              <a:rPr lang="nb-NO" dirty="0" smtClean="0"/>
              <a:t>Identify any 3rd party components that you might need a license for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Planning – Operating System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smtClean="0"/>
              <a:t>Test (and develop) on same IIS (major version)</a:t>
            </a:r>
          </a:p>
          <a:p>
            <a:pPr lvl="1"/>
            <a:r>
              <a:rPr lang="nb-NO" dirty="0" smtClean="0"/>
              <a:t>Windows 7 for Windows Server 2008 (R1 / R2)</a:t>
            </a:r>
          </a:p>
          <a:p>
            <a:r>
              <a:rPr lang="nb-NO" dirty="0" smtClean="0"/>
              <a:t>Develop on 64-bit if you can</a:t>
            </a:r>
          </a:p>
          <a:p>
            <a:pPr lvl="1"/>
            <a:r>
              <a:rPr lang="nb-NO" dirty="0" smtClean="0"/>
              <a:t>Windows Server 2008 R2 is 64-bit only</a:t>
            </a:r>
          </a:p>
          <a:p>
            <a:pPr lvl="1"/>
            <a:r>
              <a:rPr lang="nb-NO" dirty="0" smtClean="0"/>
              <a:t>Legacy systems / components might make this impossible</a:t>
            </a:r>
          </a:p>
          <a:p>
            <a:pPr lvl="1"/>
            <a:r>
              <a:rPr lang="nb-NO" dirty="0" smtClean="0"/>
              <a:t>Large projects have been postponed due to 32/64 bit problems</a:t>
            </a:r>
          </a:p>
          <a:p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Installation Basics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smtClean="0"/>
              <a:t>Install EPiServer Deployment Center on the servers</a:t>
            </a:r>
          </a:p>
          <a:p>
            <a:pPr lvl="1"/>
            <a:r>
              <a:rPr lang="nb-NO" dirty="0" smtClean="0"/>
              <a:t>Use it to set up sites (install empty site)</a:t>
            </a:r>
          </a:p>
          <a:p>
            <a:pPr lvl="1"/>
            <a:r>
              <a:rPr lang="nb-NO" dirty="0" smtClean="0"/>
              <a:t>Copy run-time files to the empty site</a:t>
            </a:r>
          </a:p>
          <a:p>
            <a:pPr lvl="1"/>
            <a:r>
              <a:rPr lang="nb-NO" dirty="0" smtClean="0"/>
              <a:t>You will typically move the database using backup/restore</a:t>
            </a:r>
          </a:p>
          <a:p>
            <a:r>
              <a:rPr lang="nb-NO" dirty="0" smtClean="0"/>
              <a:t>Configure your services</a:t>
            </a:r>
          </a:p>
          <a:p>
            <a:pPr lvl="1"/>
            <a:r>
              <a:rPr lang="nb-NO" dirty="0" smtClean="0"/>
              <a:t>Disable the ones you do not need / use (Log Service?)</a:t>
            </a:r>
          </a:p>
          <a:p>
            <a:pPr lvl="1"/>
            <a:r>
              <a:rPr lang="nb-NO" dirty="0" smtClean="0"/>
              <a:t>Multiple Servers? Where does the scheduler run?</a:t>
            </a:r>
          </a:p>
          <a:p>
            <a:r>
              <a:rPr lang="nb-NO" dirty="0" smtClean="0"/>
              <a:t>Multiple major versions of EPiServer on same server</a:t>
            </a:r>
          </a:p>
          <a:p>
            <a:pPr lvl="1"/>
            <a:r>
              <a:rPr lang="nb-NO" dirty="0" smtClean="0"/>
              <a:t>Test it first – Scheduler could stop working</a:t>
            </a:r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Virtualization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smtClean="0"/>
              <a:t>EPiServer runs fine on virtual servers</a:t>
            </a:r>
          </a:p>
          <a:p>
            <a:r>
              <a:rPr lang="nb-NO" dirty="0" smtClean="0"/>
              <a:t>Many customers host like this</a:t>
            </a:r>
          </a:p>
          <a:p>
            <a:r>
              <a:rPr lang="nb-NO" dirty="0" smtClean="0"/>
              <a:t>Virtualization makes capacity planning a bit harder</a:t>
            </a:r>
          </a:p>
          <a:p>
            <a:pPr lvl="1"/>
            <a:r>
              <a:rPr lang="nb-NO" dirty="0" smtClean="0"/>
              <a:t>Remember: One host = single point of failure</a:t>
            </a:r>
          </a:p>
          <a:p>
            <a:pPr lvl="2"/>
            <a:r>
              <a:rPr lang="nb-NO" dirty="0" smtClean="0"/>
              <a:t>even if you have many virtual machines</a:t>
            </a:r>
          </a:p>
          <a:p>
            <a:pPr lvl="1"/>
            <a:r>
              <a:rPr lang="nb-NO" dirty="0" smtClean="0"/>
              <a:t>Performance testing is important</a:t>
            </a:r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Servers server servers...</a:t>
            </a:r>
            <a:endParaRPr lang="nb-N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smtClean="0"/>
              <a:t>Important part in planning</a:t>
            </a:r>
          </a:p>
          <a:p>
            <a:r>
              <a:rPr lang="nb-NO" dirty="0" smtClean="0"/>
              <a:t>How many servers do you need?</a:t>
            </a:r>
          </a:p>
          <a:p>
            <a:r>
              <a:rPr lang="nb-NO" dirty="0" smtClean="0"/>
              <a:t>Web Farms</a:t>
            </a:r>
          </a:p>
          <a:p>
            <a:pPr lvl="1"/>
            <a:r>
              <a:rPr lang="nb-NO" dirty="0" smtClean="0"/>
              <a:t>For performance,</a:t>
            </a:r>
          </a:p>
          <a:p>
            <a:pPr lvl="1"/>
            <a:r>
              <a:rPr lang="nb-NO" dirty="0" smtClean="0"/>
              <a:t>or availability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Server Setup – Small Sites</a:t>
            </a:r>
            <a:endParaRPr lang="nb-NO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1054" name="Picture 3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1600200"/>
            <a:ext cx="5746750" cy="404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piserver-PartnerSummit2010">
  <a:themeElements>
    <a:clrScheme name="EPiServer">
      <a:dk1>
        <a:srgbClr val="000000"/>
      </a:dk1>
      <a:lt1>
        <a:srgbClr val="FFFFFF"/>
      </a:lt1>
      <a:dk2>
        <a:srgbClr val="FAA61B"/>
      </a:dk2>
      <a:lt2>
        <a:srgbClr val="58595B"/>
      </a:lt2>
      <a:accent1>
        <a:srgbClr val="FAA61B"/>
      </a:accent1>
      <a:accent2>
        <a:srgbClr val="E3E1DD"/>
      </a:accent2>
      <a:accent3>
        <a:srgbClr val="E3E1DD"/>
      </a:accent3>
      <a:accent4>
        <a:srgbClr val="000000"/>
      </a:accent4>
      <a:accent5>
        <a:srgbClr val="FFFFFF"/>
      </a:accent5>
      <a:accent6>
        <a:srgbClr val="D4782F"/>
      </a:accent6>
      <a:hlink>
        <a:srgbClr val="000000"/>
      </a:hlink>
      <a:folHlink>
        <a:srgbClr val="EBEBE6"/>
      </a:folHlink>
    </a:clrScheme>
    <a:fontScheme name="EPiServer">
      <a:majorFont>
        <a:latin typeface="Arial"/>
        <a:ea typeface="Osaka"/>
        <a:cs typeface=""/>
      </a:majorFont>
      <a:minorFont>
        <a:latin typeface="Arial"/>
        <a:ea typeface="Osaka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solidFill>
            <a:schemeClr val="tx2"/>
          </a:solidFill>
          <a:headEnd type="none" w="med" len="med"/>
          <a:tailEnd type="none" w="med" len="med"/>
        </a:ln>
      </a:spPr>
      <a:bodyPr vert="horz" wrap="none" lIns="91440" tIns="45720" rIns="91440" bIns="45720" numCol="1" rtlCol="0" anchor="ctr" anchorCtr="0" compatLnSpc="1">
        <a:prstTxWarp prst="textNoShape">
          <a:avLst/>
        </a:prstTxWarp>
        <a:no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sz="16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ヒラギノ角ゴ Pro W3" pitchFamily="112" charset="-128"/>
          </a:defRPr>
        </a:defPPr>
      </a:lstStyle>
      <a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9525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sv-S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pitchFamily="112" charset="-128"/>
          </a:defRPr>
        </a:defPPr>
      </a:lstStyle>
    </a:lnDef>
  </a:objectDefaults>
  <a:extraClrSchemeLst>
    <a:extraClrScheme>
      <a:clrScheme name="Tom presentation 1">
        <a:dk1>
          <a:srgbClr val="000000"/>
        </a:dk1>
        <a:lt1>
          <a:srgbClr val="FFFFFF"/>
        </a:lt1>
        <a:dk2>
          <a:srgbClr val="FAA61B"/>
        </a:dk2>
        <a:lt2>
          <a:srgbClr val="808080"/>
        </a:lt2>
        <a:accent1>
          <a:srgbClr val="FAA61B"/>
        </a:accent1>
        <a:accent2>
          <a:srgbClr val="D4782F"/>
        </a:accent2>
        <a:accent3>
          <a:srgbClr val="FFFFFF"/>
        </a:accent3>
        <a:accent4>
          <a:srgbClr val="000000"/>
        </a:accent4>
        <a:accent5>
          <a:srgbClr val="FCD0AB"/>
        </a:accent5>
        <a:accent6>
          <a:srgbClr val="C06C2A"/>
        </a:accent6>
        <a:hlink>
          <a:srgbClr val="80808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Partner Summit</Template>
  <TotalTime>2887</TotalTime>
  <Words>1385</Words>
  <Application>Microsoft Office PowerPoint</Application>
  <PresentationFormat>On-screen Show (4:3)</PresentationFormat>
  <Paragraphs>285</Paragraphs>
  <Slides>37</Slides>
  <Notes>37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episerver-PartnerSummit2010</vt:lpstr>
      <vt:lpstr>Deployment in EPiServer CMS</vt:lpstr>
      <vt:lpstr>Slide 2</vt:lpstr>
      <vt:lpstr>Planning – External Dependencies</vt:lpstr>
      <vt:lpstr>Planning – Licenses</vt:lpstr>
      <vt:lpstr>Planning – Operating System</vt:lpstr>
      <vt:lpstr>Installation Basics</vt:lpstr>
      <vt:lpstr>Virtualization</vt:lpstr>
      <vt:lpstr>Servers server servers...</vt:lpstr>
      <vt:lpstr>Server Setup – Small Sites</vt:lpstr>
      <vt:lpstr>Server Setup – Secure</vt:lpstr>
      <vt:lpstr>Server Setup – Content Staging</vt:lpstr>
      <vt:lpstr>Single Server vs Web Farms</vt:lpstr>
      <vt:lpstr>File Management in Web Farms</vt:lpstr>
      <vt:lpstr>File Management – Storage Area Network</vt:lpstr>
      <vt:lpstr>File Management - Network Share</vt:lpstr>
      <vt:lpstr>File Management - File Replication</vt:lpstr>
      <vt:lpstr>File Management – Database Filesystem</vt:lpstr>
      <vt:lpstr>Cache Invalidation</vt:lpstr>
      <vt:lpstr>Cache Invalidation – Resources</vt:lpstr>
      <vt:lpstr>Using RemoteEventListener</vt:lpstr>
      <vt:lpstr>Continuous Integration</vt:lpstr>
      <vt:lpstr>Continuous Integration - Tools</vt:lpstr>
      <vt:lpstr>You’ll never look back</vt:lpstr>
      <vt:lpstr>CruiseControl.NET Tray Application</vt:lpstr>
      <vt:lpstr>Slide 25</vt:lpstr>
      <vt:lpstr>Configuration – IIS</vt:lpstr>
      <vt:lpstr>More Configuration – IIS</vt:lpstr>
      <vt:lpstr>Even More Configuration – IIS</vt:lpstr>
      <vt:lpstr>Configuration Change Management</vt:lpstr>
      <vt:lpstr>Log4net</vt:lpstr>
      <vt:lpstr>Security</vt:lpstr>
      <vt:lpstr>Security - Continued</vt:lpstr>
      <vt:lpstr>After Launch</vt:lpstr>
      <vt:lpstr>Identify bottle necks</vt:lpstr>
      <vt:lpstr>Maintenance Tasks</vt:lpstr>
      <vt:lpstr>Other Resources</vt:lpstr>
      <vt:lpstr>Slide 37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Deployment in EPiServer CMS</dc:title>
  <dc:creator>Steve Celius</dc:creator>
  <cp:lastModifiedBy>Steve Celius</cp:lastModifiedBy>
  <cp:revision>194</cp:revision>
  <dcterms:created xsi:type="dcterms:W3CDTF">2006-08-16T00:00:00Z</dcterms:created>
  <dcterms:modified xsi:type="dcterms:W3CDTF">2010-06-08T13:02:56Z</dcterms:modified>
</cp:coreProperties>
</file>